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2" r:id="rId1"/>
  </p:sldMasterIdLst>
  <p:notesMasterIdLst>
    <p:notesMasterId r:id="rId39"/>
  </p:notesMasterIdLst>
  <p:sldIdLst>
    <p:sldId id="256" r:id="rId2"/>
    <p:sldId id="260" r:id="rId3"/>
    <p:sldId id="261" r:id="rId4"/>
    <p:sldId id="290" r:id="rId5"/>
    <p:sldId id="262" r:id="rId6"/>
    <p:sldId id="263" r:id="rId7"/>
    <p:sldId id="264" r:id="rId8"/>
    <p:sldId id="266" r:id="rId9"/>
    <p:sldId id="267" r:id="rId10"/>
    <p:sldId id="268" r:id="rId11"/>
    <p:sldId id="269" r:id="rId12"/>
    <p:sldId id="257" r:id="rId13"/>
    <p:sldId id="270" r:id="rId14"/>
    <p:sldId id="295" r:id="rId15"/>
    <p:sldId id="272" r:id="rId16"/>
    <p:sldId id="271" r:id="rId17"/>
    <p:sldId id="273" r:id="rId18"/>
    <p:sldId id="274" r:id="rId19"/>
    <p:sldId id="275" r:id="rId20"/>
    <p:sldId id="276" r:id="rId21"/>
    <p:sldId id="277" r:id="rId22"/>
    <p:sldId id="288" r:id="rId23"/>
    <p:sldId id="282" r:id="rId24"/>
    <p:sldId id="283" r:id="rId25"/>
    <p:sldId id="284" r:id="rId26"/>
    <p:sldId id="286" r:id="rId27"/>
    <p:sldId id="287" r:id="rId28"/>
    <p:sldId id="278" r:id="rId29"/>
    <p:sldId id="279" r:id="rId30"/>
    <p:sldId id="280" r:id="rId31"/>
    <p:sldId id="281" r:id="rId32"/>
    <p:sldId id="289" r:id="rId33"/>
    <p:sldId id="294" r:id="rId34"/>
    <p:sldId id="291" r:id="rId35"/>
    <p:sldId id="292" r:id="rId36"/>
    <p:sldId id="293" r:id="rId37"/>
    <p:sldId id="259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0"/>
    <p:restoredTop sz="74898"/>
  </p:normalViewPr>
  <p:slideViewPr>
    <p:cSldViewPr snapToGrid="0" snapToObjects="1">
      <p:cViewPr varScale="1">
        <p:scale>
          <a:sx n="94" d="100"/>
          <a:sy n="94" d="100"/>
        </p:scale>
        <p:origin x="6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0D08D-985C-F246-B534-6120E3719204}" type="datetimeFigureOut">
              <a:rPr lang="en-US" smtClean="0"/>
              <a:t>2/9/25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6DD5B-A068-9343-934F-3016AE6B8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946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when A is PSD, its eigenvalues are real!!! (don’t say this—quiz on the </a:t>
            </a:r>
            <a:r>
              <a:rPr lang="en-US"/>
              <a:t>next page)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6DD5B-A068-9343-934F-3016AE6B843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19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2/9/25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336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2/9/25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149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2/9/25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149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2/9/25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791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2/9/25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727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2/9/25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52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2/9/25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961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2/9/25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152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2/9/25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519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2/9/25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25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2/9/25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695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16C35A-B83D-1948-8A0A-387122F36427}" type="datetimeFigureOut">
              <a:rPr lang="en-US" smtClean="0"/>
              <a:t>2/9/25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889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iob.uga.edu/symposium2023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v-foundation.org/openaccess/content_cvpr_2015/papers/Teney_Learning_Similarity_Metrics_2015_CVPR_paper.pdf" TargetMode="External"/><Relationship Id="rId2" Type="http://schemas.openxmlformats.org/officeDocument/2006/relationships/hyperlink" Target="http://papers.nips.cc/paper/2164-distance-metric-learning-with-application-to-clustering-with-side-information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v-foundation.org/openaccess/content_cvpr_2016/papers/Song_Deep_Metric_Learning_CVPR_2016_paper.pdf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Embeddings I: </a:t>
            </a:r>
            <a:br>
              <a:rPr lang="en-US" dirty="0"/>
            </a:br>
            <a:r>
              <a:rPr lang="en-US" dirty="0"/>
              <a:t>Metric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CSCI 4360/6360 Data Science II</a:t>
            </a:r>
          </a:p>
        </p:txBody>
      </p:sp>
    </p:spTree>
    <p:extLst>
      <p:ext uri="{BB962C8B-B14F-4D97-AF65-F5344CB8AC3E}">
        <p14:creationId xmlns:p14="http://schemas.microsoft.com/office/powerpoint/2010/main" val="1088244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511175"/>
          </a:xfrm>
        </p:spPr>
        <p:txBody>
          <a:bodyPr/>
          <a:lstStyle/>
          <a:p>
            <a:r>
              <a:rPr lang="en-US" dirty="0"/>
              <a:t>Quick Review: </a:t>
            </a:r>
            <a:r>
              <a:rPr lang="en-US" b="1" dirty="0"/>
              <a:t>What constitutes a </a:t>
            </a:r>
            <a:r>
              <a:rPr lang="en-US" b="1" i="1" dirty="0"/>
              <a:t>valid distance </a:t>
            </a:r>
            <a:r>
              <a:rPr lang="en-US" b="1" i="1"/>
              <a:t>metric?</a:t>
            </a:r>
            <a:endParaRPr lang="en-US" b="1" i="1" dirty="0"/>
          </a:p>
          <a:p>
            <a:endParaRPr lang="en-US" b="1" i="1" dirty="0"/>
          </a:p>
        </p:txBody>
      </p:sp>
      <p:sp>
        <p:nvSpPr>
          <p:cNvPr id="4" name="TextBox 3"/>
          <p:cNvSpPr txBox="1"/>
          <p:nvPr/>
        </p:nvSpPr>
        <p:spPr>
          <a:xfrm>
            <a:off x="1120000" y="2471737"/>
            <a:ext cx="5453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1:</a:t>
            </a:r>
          </a:p>
          <a:p>
            <a:r>
              <a:rPr lang="en-US" sz="3600" dirty="0"/>
              <a:t>2:</a:t>
            </a:r>
          </a:p>
          <a:p>
            <a:r>
              <a:rPr lang="en-US" sz="3600" dirty="0"/>
              <a:t>3:</a:t>
            </a:r>
          </a:p>
          <a:p>
            <a:r>
              <a:rPr lang="en-US" sz="3600" dirty="0"/>
              <a:t>4: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65342" y="3659236"/>
            <a:ext cx="3707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Triangle Inequality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65342" y="2525711"/>
            <a:ext cx="3065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Non-negativity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65342" y="3092474"/>
            <a:ext cx="2191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Symmetry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65342" y="4200404"/>
            <a:ext cx="4844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Identity of </a:t>
            </a:r>
            <a:r>
              <a:rPr lang="en-US" sz="3600" dirty="0" err="1"/>
              <a:t>indiscernibles</a:t>
            </a:r>
            <a:endParaRPr lang="en-US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0" y="2613926"/>
            <a:ext cx="2108200" cy="469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0" y="3189336"/>
            <a:ext cx="3136900" cy="469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0" y="3764746"/>
            <a:ext cx="4965700" cy="4699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0" y="4294458"/>
            <a:ext cx="3911600" cy="4699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838200" y="4523569"/>
            <a:ext cx="10668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ular Callout 15"/>
          <p:cNvSpPr/>
          <p:nvPr/>
        </p:nvSpPr>
        <p:spPr>
          <a:xfrm>
            <a:off x="1257300" y="5009172"/>
            <a:ext cx="2705100" cy="970986"/>
          </a:xfrm>
          <a:prstGeom prst="wedgeRoundRectCallout">
            <a:avLst>
              <a:gd name="adj1" fmla="val -22711"/>
              <a:gd name="adj2" fmla="val -709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“</a:t>
            </a:r>
            <a:r>
              <a:rPr lang="en-US" dirty="0" err="1"/>
              <a:t>Pseudometric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767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of a Metric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4786320" cy="4791075"/>
          </a:xfrm>
        </p:spPr>
        <p:txBody>
          <a:bodyPr>
            <a:normAutofit/>
          </a:bodyPr>
          <a:lstStyle/>
          <a:p>
            <a:r>
              <a:rPr lang="en-US" dirty="0"/>
              <a:t>Learning metric </a:t>
            </a:r>
            <a:r>
              <a:rPr lang="en-US" i="1" dirty="0"/>
              <a:t>A</a:t>
            </a:r>
            <a:r>
              <a:rPr lang="en-US" dirty="0"/>
              <a:t> (</a:t>
            </a:r>
            <a:r>
              <a:rPr lang="en-US" i="1" dirty="0"/>
              <a:t>G</a:t>
            </a:r>
            <a:r>
              <a:rPr lang="en-US" dirty="0"/>
              <a:t> in figure) also equivalent to replacing each point </a:t>
            </a:r>
            <a:r>
              <a:rPr lang="en-US" i="1" dirty="0"/>
              <a:t>x</a:t>
            </a:r>
            <a:r>
              <a:rPr lang="en-US" dirty="0"/>
              <a:t> with </a:t>
            </a:r>
            <a:r>
              <a:rPr lang="en-US" i="1" dirty="0"/>
              <a:t>A</a:t>
            </a:r>
            <a:r>
              <a:rPr lang="en-US" i="1" baseline="30000" dirty="0"/>
              <a:t>1/2</a:t>
            </a:r>
            <a:r>
              <a:rPr lang="en-US" i="1" dirty="0"/>
              <a:t>x</a:t>
            </a:r>
            <a:r>
              <a:rPr lang="en-US" dirty="0"/>
              <a:t> and using standard Euclidean distance</a:t>
            </a:r>
          </a:p>
          <a:p>
            <a:r>
              <a:rPr lang="en-US" b="1" dirty="0"/>
              <a:t>It’s an embedding!</a:t>
            </a:r>
          </a:p>
          <a:p>
            <a:r>
              <a:rPr lang="en-US" dirty="0"/>
              <a:t>Learning a </a:t>
            </a:r>
            <a:r>
              <a:rPr lang="en-US" b="1" dirty="0"/>
              <a:t>space</a:t>
            </a:r>
            <a:r>
              <a:rPr lang="en-US" dirty="0"/>
              <a:t> inhabited by your data</a:t>
            </a:r>
          </a:p>
          <a:p>
            <a:pPr lvl="1"/>
            <a:r>
              <a:rPr lang="en-US" dirty="0"/>
              <a:t>Bonus: easy to incorporate new data! (unlike LLE or others)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320" y="1449388"/>
            <a:ext cx="6057725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0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 Metric (1)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20000" y="1825625"/>
            <a:ext cx="5865000" cy="4351338"/>
          </a:xfrm>
        </p:spPr>
        <p:txBody>
          <a:bodyPr/>
          <a:lstStyle/>
          <a:p>
            <a:r>
              <a:rPr lang="en-US" dirty="0"/>
              <a:t>Goal: Define a metric </a:t>
            </a:r>
            <a:r>
              <a:rPr lang="en-US" i="1" dirty="0"/>
              <a:t>A</a:t>
            </a:r>
            <a:r>
              <a:rPr lang="en-US" dirty="0"/>
              <a:t> that respects constraint sets </a:t>
            </a:r>
            <a:r>
              <a:rPr lang="en-US" i="1" dirty="0"/>
              <a:t>S</a:t>
            </a:r>
            <a:r>
              <a:rPr lang="en-US" dirty="0"/>
              <a:t> and </a:t>
            </a:r>
            <a:r>
              <a:rPr lang="en-US" i="1" dirty="0"/>
              <a:t>D</a:t>
            </a:r>
            <a:endParaRPr lang="en-US" dirty="0"/>
          </a:p>
          <a:p>
            <a:endParaRPr lang="en-US" dirty="0"/>
          </a:p>
          <a:p>
            <a:r>
              <a:rPr lang="en-US" dirty="0"/>
              <a:t>Simple enough: constrain all pairs in </a:t>
            </a:r>
            <a:r>
              <a:rPr lang="en-US" i="1" dirty="0"/>
              <a:t>S </a:t>
            </a:r>
            <a:r>
              <a:rPr lang="en-US" dirty="0"/>
              <a:t>to have small distances</a:t>
            </a:r>
          </a:p>
          <a:p>
            <a:r>
              <a:rPr lang="en-US" dirty="0"/>
              <a:t>Is that all?</a:t>
            </a:r>
          </a:p>
          <a:p>
            <a:r>
              <a:rPr lang="en-US" b="1" dirty="0"/>
              <a:t>Nope </a:t>
            </a:r>
            <a:r>
              <a:rPr lang="mr-IN" b="1" dirty="0"/>
              <a:t>–</a:t>
            </a:r>
            <a:r>
              <a:rPr lang="en-US" b="1" dirty="0"/>
              <a:t> trivially solved with </a:t>
            </a:r>
            <a:r>
              <a:rPr lang="en-US" b="1" i="1" dirty="0"/>
              <a:t>A = </a:t>
            </a:r>
            <a:r>
              <a:rPr lang="en-US" sz="3600" b="1" i="1" dirty="0"/>
              <a:t>0</a:t>
            </a:r>
            <a:endParaRPr lang="en-US" sz="36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00" y="3290094"/>
            <a:ext cx="3733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6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 Metric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5776100" cy="4892675"/>
          </a:xfrm>
        </p:spPr>
        <p:txBody>
          <a:bodyPr>
            <a:normAutofit/>
          </a:bodyPr>
          <a:lstStyle/>
          <a:p>
            <a:r>
              <a:rPr lang="en-US" dirty="0"/>
              <a:t>Additional constraint: use pairs in </a:t>
            </a:r>
            <a:r>
              <a:rPr lang="en-US" i="1" dirty="0"/>
              <a:t>D</a:t>
            </a:r>
            <a:r>
              <a:rPr lang="en-US" dirty="0"/>
              <a:t> to guarantee non-zero distances</a:t>
            </a:r>
          </a:p>
          <a:p>
            <a:r>
              <a:rPr lang="en-US" dirty="0"/>
              <a:t>(choice of 1 is arbitrary; any other constant </a:t>
            </a:r>
            <a:r>
              <a:rPr lang="en-US" i="1" dirty="0"/>
              <a:t>c</a:t>
            </a:r>
            <a:r>
              <a:rPr lang="en-US" dirty="0"/>
              <a:t> would have the effect of replacing </a:t>
            </a:r>
            <a:r>
              <a:rPr lang="en-US" i="1" dirty="0"/>
              <a:t>A</a:t>
            </a:r>
            <a:r>
              <a:rPr lang="en-US" dirty="0"/>
              <a:t> with </a:t>
            </a:r>
            <a:r>
              <a:rPr lang="en-US" i="1" dirty="0"/>
              <a:t>c</a:t>
            </a:r>
            <a:r>
              <a:rPr lang="en-US" i="1" baseline="30000" dirty="0"/>
              <a:t>2</a:t>
            </a:r>
            <a:r>
              <a:rPr lang="en-US" i="1" dirty="0"/>
              <a:t>A</a:t>
            </a:r>
            <a:r>
              <a:rPr lang="en-US" dirty="0"/>
              <a:t>)</a:t>
            </a:r>
          </a:p>
          <a:p>
            <a:r>
              <a:rPr lang="en-US" dirty="0"/>
              <a:t>Is that all?</a:t>
            </a:r>
          </a:p>
          <a:p>
            <a:endParaRPr lang="en-US" dirty="0"/>
          </a:p>
          <a:p>
            <a:r>
              <a:rPr lang="en-US" b="1" dirty="0"/>
              <a:t>Nope </a:t>
            </a:r>
            <a:r>
              <a:rPr lang="mr-IN" b="1" dirty="0"/>
              <a:t>–</a:t>
            </a:r>
            <a:r>
              <a:rPr lang="en-US" b="1" dirty="0"/>
              <a:t> need to ensure </a:t>
            </a:r>
            <a:r>
              <a:rPr lang="en-US" b="1" i="1" dirty="0"/>
              <a:t>A</a:t>
            </a:r>
            <a:r>
              <a:rPr lang="en-US" b="1" dirty="0"/>
              <a:t> is positive semi-definite (why?)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1825624"/>
            <a:ext cx="37973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>
                <a:extLst>
                  <a:ext uri="{FF2B5EF4-FFF2-40B4-BE49-F238E27FC236}">
                    <a16:creationId xmlns:a16="http://schemas.microsoft.com/office/drawing/2014/main" id="{304BAC30-2094-5830-A0EE-4E3F7B3CE1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6254979"/>
                  </p:ext>
                </p:extLst>
              </p:nvPr>
            </p:nvGraphicFramePr>
            <p:xfrm>
              <a:off x="0" y="835924"/>
              <a:ext cx="8325135" cy="518615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>
                <a:extLst>
                  <a:ext uri="{FF2B5EF4-FFF2-40B4-BE49-F238E27FC236}">
                    <a16:creationId xmlns:a16="http://schemas.microsoft.com/office/drawing/2014/main" id="{304BAC30-2094-5830-A0EE-4E3F7B3CE1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>
                <a:clrChange>
                  <a:clrFrom>
                    <a:prstClr val="black"/>
                  </a:clrFrom>
                  <a:clrTo>
                    <a:prstClr val="black">
                      <a:alpha val="0"/>
                    </a:prstClr>
                  </a:clrTo>
                </a:clrChange>
              </a:blip>
              <a:stretch>
                <a:fillRect/>
              </a:stretch>
            </p:blipFill>
            <p:spPr>
              <a:xfrm>
                <a:off x="0" y="835924"/>
                <a:ext cx="8325135" cy="5186151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A qr code on a blue background&#10;&#10;AI-generated content may be incorrect.">
            <a:extLst>
              <a:ext uri="{FF2B5EF4-FFF2-40B4-BE49-F238E27FC236}">
                <a16:creationId xmlns:a16="http://schemas.microsoft.com/office/drawing/2014/main" id="{7E7215C2-646A-B3E0-BDA7-4691DF24EE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206" t="33433" r="22272"/>
          <a:stretch/>
        </p:blipFill>
        <p:spPr>
          <a:xfrm>
            <a:off x="8384276" y="1023583"/>
            <a:ext cx="3807724" cy="45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602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4905375"/>
          </a:xfrm>
        </p:spPr>
        <p:txBody>
          <a:bodyPr/>
          <a:lstStyle/>
          <a:p>
            <a:r>
              <a:rPr lang="en-US" dirty="0"/>
              <a:t>We used squared Euclidean distance in the first constraint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not in the second! Why?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Squared distance in 2</a:t>
            </a:r>
            <a:r>
              <a:rPr lang="en-US" baseline="30000" dirty="0"/>
              <a:t>nd</a:t>
            </a:r>
            <a:r>
              <a:rPr lang="en-US" dirty="0"/>
              <a:t> constraint would always result in </a:t>
            </a:r>
            <a:r>
              <a:rPr lang="en-US" b="1" dirty="0"/>
              <a:t>rank-1 </a:t>
            </a:r>
            <a:r>
              <a:rPr lang="en-US" b="1" i="1" dirty="0"/>
              <a:t>A</a:t>
            </a:r>
            <a:r>
              <a:rPr lang="en-US" dirty="0"/>
              <a:t>, i.e. the data would always be projected on a line</a:t>
            </a:r>
          </a:p>
          <a:p>
            <a:r>
              <a:rPr lang="en-US" dirty="0"/>
              <a:t>(proof left as an exercise!)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100" y="2375694"/>
            <a:ext cx="3377000" cy="964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3890620"/>
            <a:ext cx="3416300" cy="95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0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 Metric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0000" y="1825624"/>
                <a:ext cx="4798200" cy="5032375"/>
              </a:xfrm>
            </p:spPr>
            <p:txBody>
              <a:bodyPr/>
              <a:lstStyle/>
              <a:p>
                <a:r>
                  <a:rPr lang="en-US" dirty="0"/>
                  <a:t>A third constraint: keep </a:t>
                </a:r>
                <a:r>
                  <a:rPr lang="en-US" i="1" dirty="0"/>
                  <a:t>A</a:t>
                </a:r>
                <a:r>
                  <a:rPr lang="en-US" dirty="0"/>
                  <a:t> positive semi-definite</a:t>
                </a:r>
              </a:p>
              <a:p>
                <a:pPr lvl="1"/>
                <a:r>
                  <a:rPr lang="en-US" dirty="0"/>
                  <a:t>(this means the diagonal is always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en-US" dirty="0"/>
                  <a:t> 0)</a:t>
                </a:r>
              </a:p>
              <a:p>
                <a:r>
                  <a:rPr lang="en-US" dirty="0"/>
                  <a:t>If </a:t>
                </a:r>
                <a:r>
                  <a:rPr lang="en-US" i="1" dirty="0"/>
                  <a:t>A</a:t>
                </a:r>
                <a:r>
                  <a:rPr lang="en-US" dirty="0"/>
                  <a:t> is PSD, its eigenvectors and eigenvalues exist and are real</a:t>
                </a:r>
              </a:p>
              <a:p>
                <a:r>
                  <a:rPr lang="en-US" dirty="0"/>
                  <a:t>Set any negative eigenvalues to 0</a:t>
                </a:r>
              </a:p>
              <a:p>
                <a:r>
                  <a:rPr lang="en-US" dirty="0"/>
                  <a:t>Compute </a:t>
                </a:r>
                <a:r>
                  <a:rPr lang="en-US" i="1" dirty="0"/>
                  <a:t>A’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0000" y="1825624"/>
                <a:ext cx="4798200" cy="503237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3594894"/>
            <a:ext cx="2336800" cy="40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2092326"/>
            <a:ext cx="1155700" cy="40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700" y="5097462"/>
            <a:ext cx="6578600" cy="495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5567364"/>
            <a:ext cx="25908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6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 Metric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201300" cy="4351338"/>
          </a:xfrm>
        </p:spPr>
        <p:txBody>
          <a:bodyPr/>
          <a:lstStyle/>
          <a:p>
            <a:r>
              <a:rPr lang="en-US" dirty="0"/>
              <a:t>We have our constraints!</a:t>
            </a:r>
          </a:p>
          <a:p>
            <a:endParaRPr lang="en-US" dirty="0"/>
          </a:p>
          <a:p>
            <a:r>
              <a:rPr lang="en-US" dirty="0"/>
              <a:t>How do we learn </a:t>
            </a:r>
            <a:r>
              <a:rPr lang="en-US" i="1" dirty="0"/>
              <a:t>A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i="1" dirty="0"/>
              <a:t>(Hint)</a:t>
            </a:r>
            <a:r>
              <a:rPr lang="en-US" dirty="0"/>
              <a:t> Linear in parameters of </a:t>
            </a:r>
            <a:r>
              <a:rPr lang="en-US" i="1" dirty="0"/>
              <a:t>A</a:t>
            </a:r>
            <a:endParaRPr lang="en-US" dirty="0"/>
          </a:p>
          <a:p>
            <a:r>
              <a:rPr lang="en-US" i="1" dirty="0"/>
              <a:t>(HINT) </a:t>
            </a:r>
            <a:r>
              <a:rPr lang="en-US" dirty="0"/>
              <a:t>First two constraints are verifiably convex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300" y="1743079"/>
            <a:ext cx="3733800" cy="106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016251"/>
            <a:ext cx="3797300" cy="106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4368800"/>
            <a:ext cx="11557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6"/>
          </a:xfrm>
        </p:spPr>
        <p:txBody>
          <a:bodyPr>
            <a:normAutofit/>
          </a:bodyPr>
          <a:lstStyle/>
          <a:p>
            <a:r>
              <a:rPr lang="en-US" dirty="0"/>
              <a:t>For diagonal </a:t>
            </a:r>
            <a:r>
              <a:rPr lang="en-US" i="1" dirty="0"/>
              <a:t>A</a:t>
            </a:r>
            <a:r>
              <a:rPr lang="en-US" dirty="0"/>
              <a:t>, this is easy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(just a fancy reformulation of the original constraints)</a:t>
            </a:r>
          </a:p>
          <a:p>
            <a:r>
              <a:rPr lang="en-US" dirty="0"/>
              <a:t>Minimizing </a:t>
            </a:r>
            <a:r>
              <a:rPr lang="en-US" i="1" dirty="0"/>
              <a:t>g</a:t>
            </a:r>
            <a:r>
              <a:rPr lang="en-US" dirty="0"/>
              <a:t> is equivalent to solving original problem, up to multiplication of </a:t>
            </a:r>
            <a:r>
              <a:rPr lang="en-US" i="1" dirty="0"/>
              <a:t>A</a:t>
            </a:r>
            <a:r>
              <a:rPr lang="en-US" dirty="0"/>
              <a:t> by a positive constant</a:t>
            </a:r>
          </a:p>
          <a:p>
            <a:endParaRPr lang="en-US" dirty="0"/>
          </a:p>
          <a:p>
            <a:r>
              <a:rPr lang="en-US" b="1" dirty="0"/>
              <a:t>Gradient descent!</a:t>
            </a:r>
            <a:r>
              <a:rPr lang="en-US" dirty="0"/>
              <a:t> (step-size intrinsically enforces PSD of </a:t>
            </a:r>
            <a:r>
              <a:rPr lang="en-US" i="1" dirty="0"/>
              <a:t>A</a:t>
            </a:r>
            <a:r>
              <a:rPr lang="en-US" dirty="0"/>
              <a:t>)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2451100"/>
            <a:ext cx="106426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3883800" cy="4351338"/>
          </a:xfrm>
        </p:spPr>
        <p:txBody>
          <a:bodyPr/>
          <a:lstStyle/>
          <a:p>
            <a:r>
              <a:rPr lang="en-US" dirty="0"/>
              <a:t>Trickier for full </a:t>
            </a:r>
            <a:r>
              <a:rPr lang="en-US" i="1" dirty="0"/>
              <a:t>A</a:t>
            </a:r>
            <a:endParaRPr lang="en-US" dirty="0"/>
          </a:p>
          <a:p>
            <a:endParaRPr lang="en-US" dirty="0"/>
          </a:p>
          <a:p>
            <a:r>
              <a:rPr lang="en-US" dirty="0"/>
              <a:t>Gradient ascent + iterative projections</a:t>
            </a:r>
          </a:p>
          <a:p>
            <a:endParaRPr lang="en-US" dirty="0"/>
          </a:p>
          <a:p>
            <a:r>
              <a:rPr lang="en-US" dirty="0"/>
              <a:t>For this to work, constraints needed to be reversed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800" y="2509044"/>
            <a:ext cx="67691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32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Previously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9999" y="1825625"/>
            <a:ext cx="6329955" cy="4351338"/>
          </a:xfrm>
        </p:spPr>
        <p:txBody>
          <a:bodyPr/>
          <a:lstStyle/>
          <a:p>
            <a:r>
              <a:rPr lang="en-US" dirty="0"/>
              <a:t>Spectral clustering</a:t>
            </a:r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Define graph (affinities -&gt; Laplacian)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 eigenvectors</a:t>
            </a:r>
            <a:br>
              <a:rPr lang="en-US" dirty="0"/>
            </a:br>
            <a:r>
              <a:rPr lang="en-US" dirty="0"/>
              <a:t>(</a:t>
            </a:r>
            <a:r>
              <a:rPr lang="en-US" i="1" dirty="0"/>
              <a:t>embedding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Cluster </a:t>
            </a:r>
            <a:r>
              <a:rPr lang="en-US" dirty="0" err="1"/>
              <a:t>embeddings</a:t>
            </a:r>
            <a:r>
              <a:rPr lang="en-US" dirty="0"/>
              <a:t> trivially</a:t>
            </a:r>
            <a:br>
              <a:rPr lang="en-US" dirty="0"/>
            </a:br>
            <a:r>
              <a:rPr lang="en-US" dirty="0"/>
              <a:t>(K-means)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057" y="180975"/>
            <a:ext cx="3810000" cy="3289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57086"/>
            <a:ext cx="5942530" cy="32279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9855200" y="4254500"/>
            <a:ext cx="584200" cy="584200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883900" y="5349373"/>
            <a:ext cx="584200" cy="584200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0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 Reformulation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Previous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Current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88" y="3006726"/>
            <a:ext cx="3733800" cy="1066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4279898"/>
            <a:ext cx="3797300" cy="1066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216" y="3006726"/>
            <a:ext cx="3733800" cy="1066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216" y="4279898"/>
            <a:ext cx="3873500" cy="1066800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4901948" y="308349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4901948" y="432866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388" y="5553070"/>
            <a:ext cx="1155700" cy="406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588" y="5553070"/>
            <a:ext cx="1155700" cy="406400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4901948" y="551395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ular Callout 18"/>
          <p:cNvSpPr/>
          <p:nvPr/>
        </p:nvSpPr>
        <p:spPr>
          <a:xfrm>
            <a:off x="10644194" y="2812541"/>
            <a:ext cx="1206500" cy="1026541"/>
          </a:xfrm>
          <a:prstGeom prst="wedgeRoundRectCallout">
            <a:avLst>
              <a:gd name="adj1" fmla="val -88201"/>
              <a:gd name="adj2" fmla="val -166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/>
              <a:t>C</a:t>
            </a:r>
            <a:r>
              <a:rPr lang="en-US" sz="2800" i="1" baseline="-25000"/>
              <a:t>1</a:t>
            </a:r>
            <a:endParaRPr lang="en-US" sz="2800" i="1"/>
          </a:p>
        </p:txBody>
      </p:sp>
      <p:sp>
        <p:nvSpPr>
          <p:cNvPr id="20" name="Rounded Rectangular Callout 19"/>
          <p:cNvSpPr/>
          <p:nvPr/>
        </p:nvSpPr>
        <p:spPr>
          <a:xfrm>
            <a:off x="10644194" y="4279898"/>
            <a:ext cx="1206500" cy="1026541"/>
          </a:xfrm>
          <a:prstGeom prst="wedgeRoundRectCallout">
            <a:avLst>
              <a:gd name="adj1" fmla="val -88201"/>
              <a:gd name="adj2" fmla="val -166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g(A)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8012116" y="5436736"/>
            <a:ext cx="1206500" cy="1026541"/>
          </a:xfrm>
          <a:prstGeom prst="wedgeRoundRectCallout">
            <a:avLst>
              <a:gd name="adj1" fmla="val -88201"/>
              <a:gd name="adj2" fmla="val -166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C</a:t>
            </a:r>
            <a:r>
              <a:rPr lang="en-US" sz="2800" i="1" baseline="-25000" dirty="0"/>
              <a:t>2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46704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 + IP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628" y="448183"/>
            <a:ext cx="5488447" cy="24198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808" y="6185466"/>
            <a:ext cx="1155700" cy="4064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2450206" y="3244310"/>
            <a:ext cx="7773293" cy="3427249"/>
            <a:chOff x="2450206" y="3244310"/>
            <a:chExt cx="7773293" cy="342724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0206" y="3244310"/>
              <a:ext cx="7773293" cy="342724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5" t="3751" r="1967" b="69069"/>
            <a:stretch/>
          </p:blipFill>
          <p:spPr>
            <a:xfrm>
              <a:off x="3657600" y="4256533"/>
              <a:ext cx="1168400" cy="75996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5" t="3751" r="1967" b="69069"/>
            <a:stretch/>
          </p:blipFill>
          <p:spPr>
            <a:xfrm>
              <a:off x="4699894" y="4256533"/>
              <a:ext cx="4875906" cy="867354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5" t="3751" r="1967" b="69069"/>
            <a:stretch/>
          </p:blipFill>
          <p:spPr>
            <a:xfrm>
              <a:off x="3278002" y="5464046"/>
              <a:ext cx="4875906" cy="614033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149" y="5464046"/>
            <a:ext cx="2489774" cy="68570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628" y="4347792"/>
            <a:ext cx="2555280" cy="7300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186" y="4509632"/>
            <a:ext cx="1155700" cy="406400"/>
          </a:xfrm>
          <a:prstGeom prst="rect">
            <a:avLst/>
          </a:prstGeom>
        </p:spPr>
      </p:pic>
      <p:sp>
        <p:nvSpPr>
          <p:cNvPr id="23" name="Cross 22"/>
          <p:cNvSpPr/>
          <p:nvPr/>
        </p:nvSpPr>
        <p:spPr>
          <a:xfrm>
            <a:off x="6363624" y="4445893"/>
            <a:ext cx="496348" cy="496348"/>
          </a:xfrm>
          <a:prstGeom prst="plus">
            <a:avLst>
              <a:gd name="adj" fmla="val 326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175" y="5560273"/>
            <a:ext cx="2628900" cy="381000"/>
          </a:xfrm>
          <a:prstGeom prst="rect">
            <a:avLst/>
          </a:prstGeom>
        </p:spPr>
      </p:pic>
      <p:sp>
        <p:nvSpPr>
          <p:cNvPr id="25" name="Down Arrow 24"/>
          <p:cNvSpPr/>
          <p:nvPr/>
        </p:nvSpPr>
        <p:spPr>
          <a:xfrm>
            <a:off x="5798910" y="2640616"/>
            <a:ext cx="1075881" cy="7950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63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 + IP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574615" y="102079"/>
            <a:ext cx="6972300" cy="6578916"/>
            <a:chOff x="1871075" y="713984"/>
            <a:chExt cx="6133057" cy="5787024"/>
          </a:xfrm>
        </p:grpSpPr>
        <p:sp>
          <p:nvSpPr>
            <p:cNvPr id="26" name="Rectangle 25"/>
            <p:cNvSpPr/>
            <p:nvPr/>
          </p:nvSpPr>
          <p:spPr>
            <a:xfrm>
              <a:off x="1871075" y="713984"/>
              <a:ext cx="6133057" cy="578702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1179" y="848465"/>
              <a:ext cx="6001512" cy="54985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3051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286385" cy="4124238"/>
          </a:xfrm>
        </p:spPr>
        <p:txBody>
          <a:bodyPr/>
          <a:lstStyle/>
          <a:p>
            <a:r>
              <a:rPr lang="en-US" dirty="0"/>
              <a:t>Generated artificial 3D data</a:t>
            </a:r>
          </a:p>
          <a:p>
            <a:pPr lvl="1"/>
            <a:r>
              <a:rPr lang="en-US" dirty="0"/>
              <a:t>2 class</a:t>
            </a:r>
          </a:p>
          <a:p>
            <a:pPr lvl="1"/>
            <a:r>
              <a:rPr lang="en-US" dirty="0"/>
              <a:t>3 class</a:t>
            </a:r>
          </a:p>
          <a:p>
            <a:pPr lvl="1"/>
            <a:r>
              <a:rPr lang="en-US" dirty="0"/>
              <a:t>Separated by y-axis</a:t>
            </a:r>
          </a:p>
          <a:p>
            <a:pPr lvl="1"/>
            <a:r>
              <a:rPr lang="en-US" dirty="0"/>
              <a:t>Separated by z-axis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385" y="1027906"/>
            <a:ext cx="3138969" cy="25524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89" y="1027906"/>
            <a:ext cx="3165483" cy="25524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081" y="4018811"/>
            <a:ext cx="3069273" cy="25949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89" y="4018811"/>
            <a:ext cx="3175886" cy="259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3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690688"/>
            <a:ext cx="112395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1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993900"/>
            <a:ext cx="113157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26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676400"/>
            <a:ext cx="96774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8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739900"/>
            <a:ext cx="96393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1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2902485" cy="4351338"/>
          </a:xfrm>
        </p:spPr>
        <p:txBody>
          <a:bodyPr/>
          <a:lstStyle/>
          <a:p>
            <a:r>
              <a:rPr lang="en-US" dirty="0"/>
              <a:t>Video scene segmentation</a:t>
            </a:r>
          </a:p>
          <a:p>
            <a:r>
              <a:rPr lang="en-US" dirty="0"/>
              <a:t>Identifying dynamic textures in videos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485" y="1751806"/>
            <a:ext cx="7993802" cy="4498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927" y="1386484"/>
            <a:ext cx="6386821" cy="54049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366" y="1386484"/>
            <a:ext cx="6299330" cy="540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Formulations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343430" cy="4351338"/>
          </a:xfrm>
        </p:spPr>
        <p:txBody>
          <a:bodyPr/>
          <a:lstStyle/>
          <a:p>
            <a:r>
              <a:rPr lang="en-US" dirty="0"/>
              <a:t>Deep metric learning</a:t>
            </a:r>
          </a:p>
          <a:p>
            <a:endParaRPr lang="en-US" dirty="0"/>
          </a:p>
          <a:p>
            <a:r>
              <a:rPr lang="en-US" dirty="0"/>
              <a:t>Differentiates different metric constraints</a:t>
            </a:r>
          </a:p>
          <a:p>
            <a:pPr lvl="1"/>
            <a:r>
              <a:rPr lang="en-US" dirty="0"/>
              <a:t>Contrastive</a:t>
            </a:r>
          </a:p>
          <a:p>
            <a:pPr lvl="1"/>
            <a:r>
              <a:rPr lang="en-US" dirty="0"/>
              <a:t>Triplet</a:t>
            </a:r>
          </a:p>
          <a:p>
            <a:pPr lvl="1"/>
            <a:r>
              <a:rPr lang="en-US" dirty="0"/>
              <a:t>Lifted structure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575" y="365125"/>
            <a:ext cx="4876800" cy="939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475" y="1652240"/>
            <a:ext cx="4699000" cy="774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775" y="4882193"/>
            <a:ext cx="4711700" cy="1803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838" y="4882193"/>
            <a:ext cx="4495800" cy="1803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225" y="2331059"/>
            <a:ext cx="46355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2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578600" y="1545865"/>
            <a:ext cx="2755900" cy="1003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Embeddings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306200" cy="4351338"/>
          </a:xfrm>
        </p:spPr>
        <p:txBody>
          <a:bodyPr/>
          <a:lstStyle/>
          <a:p>
            <a:r>
              <a:rPr lang="en-US" dirty="0"/>
              <a:t>What is an </a:t>
            </a:r>
            <a:r>
              <a:rPr lang="en-US" i="1" dirty="0"/>
              <a:t>embedding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b="1" dirty="0"/>
              <a:t>Mapping</a:t>
            </a:r>
          </a:p>
          <a:p>
            <a:r>
              <a:rPr lang="en-US" b="1" dirty="0"/>
              <a:t>Transformation</a:t>
            </a:r>
          </a:p>
          <a:p>
            <a:r>
              <a:rPr lang="en-US" b="1" dirty="0"/>
              <a:t>Reveals / preserves “structure”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863365"/>
            <a:ext cx="2108200" cy="431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0292" t="12251" r="6527" b="9117"/>
          <a:stretch/>
        </p:blipFill>
        <p:spPr>
          <a:xfrm>
            <a:off x="6426200" y="2774265"/>
            <a:ext cx="5575300" cy="39659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50" y="4527550"/>
            <a:ext cx="3948500" cy="221265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786700" y="4527550"/>
            <a:ext cx="1791900" cy="1987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Embedding</a:t>
            </a:r>
          </a:p>
        </p:txBody>
      </p:sp>
    </p:spTree>
    <p:extLst>
      <p:ext uri="{BB962C8B-B14F-4D97-AF65-F5344CB8AC3E}">
        <p14:creationId xmlns:p14="http://schemas.microsoft.com/office/powerpoint/2010/main" val="78653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uiExpand="1" build="p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Formulations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4779759" cy="4351338"/>
          </a:xfrm>
        </p:spPr>
        <p:txBody>
          <a:bodyPr/>
          <a:lstStyle/>
          <a:p>
            <a:r>
              <a:rPr lang="en-US" dirty="0"/>
              <a:t>Adaptive densities</a:t>
            </a:r>
          </a:p>
          <a:p>
            <a:endParaRPr lang="en-US" dirty="0"/>
          </a:p>
          <a:p>
            <a:r>
              <a:rPr lang="en-US" dirty="0"/>
              <a:t>Introduces “magnet loss” </a:t>
            </a:r>
            <a:r>
              <a:rPr lang="en-US" i="1" dirty="0"/>
              <a:t>(how does it work?)</a:t>
            </a:r>
          </a:p>
          <a:p>
            <a:pPr lvl="1"/>
            <a:r>
              <a:rPr lang="en-US" dirty="0"/>
              <a:t>Optimizes over entire neighborhoods simultaneously</a:t>
            </a:r>
          </a:p>
          <a:p>
            <a:pPr lvl="1"/>
            <a:r>
              <a:rPr lang="en-US" dirty="0"/>
              <a:t>Reduces distribution overlap, rather than just pairs or triplets </a:t>
            </a:r>
          </a:p>
          <a:p>
            <a:r>
              <a:rPr lang="en-US" dirty="0"/>
              <a:t>Requires ground-truth labels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04789"/>
            <a:ext cx="6042891" cy="25978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730" y="126230"/>
            <a:ext cx="4330700" cy="2082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835" y="5059821"/>
            <a:ext cx="6245530" cy="164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3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Formulations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4"/>
            <a:ext cx="5255748" cy="5032375"/>
          </a:xfrm>
        </p:spPr>
        <p:txBody>
          <a:bodyPr>
            <a:normAutofit/>
          </a:bodyPr>
          <a:lstStyle/>
          <a:p>
            <a:r>
              <a:rPr lang="en-US" dirty="0"/>
              <a:t>Large-scale metric learning</a:t>
            </a:r>
          </a:p>
          <a:p>
            <a:pPr lvl="1"/>
            <a:r>
              <a:rPr lang="en-US" dirty="0"/>
              <a:t>If feature space is extremely large, iterative </a:t>
            </a:r>
            <a:r>
              <a:rPr lang="en-US" dirty="0" err="1"/>
              <a:t>eigen</a:t>
            </a:r>
            <a:r>
              <a:rPr lang="en-US" dirty="0"/>
              <a:t>-decompositions are a deal-breaker</a:t>
            </a:r>
          </a:p>
          <a:p>
            <a:pPr lvl="1"/>
            <a:r>
              <a:rPr lang="en-US" dirty="0"/>
              <a:t>Nested convex optimization is a deal-breaker</a:t>
            </a:r>
          </a:p>
          <a:p>
            <a:r>
              <a:rPr lang="en-US" dirty="0"/>
              <a:t>Represent metric </a:t>
            </a:r>
            <a:r>
              <a:rPr lang="en-US" i="1" dirty="0"/>
              <a:t>A = L</a:t>
            </a:r>
            <a:r>
              <a:rPr lang="en-US" i="1" baseline="30000" dirty="0"/>
              <a:t>T</a:t>
            </a:r>
            <a:r>
              <a:rPr lang="en-US" i="1" dirty="0"/>
              <a:t>L</a:t>
            </a:r>
          </a:p>
          <a:p>
            <a:pPr lvl="1"/>
            <a:r>
              <a:rPr lang="en-US" dirty="0"/>
              <a:t>Learn </a:t>
            </a:r>
            <a:r>
              <a:rPr lang="en-US" i="1" dirty="0"/>
              <a:t>L</a:t>
            </a:r>
            <a:r>
              <a:rPr lang="en-US" dirty="0"/>
              <a:t> directly, instead of </a:t>
            </a:r>
            <a:r>
              <a:rPr lang="en-US" i="1" dirty="0"/>
              <a:t>A</a:t>
            </a:r>
          </a:p>
          <a:p>
            <a:r>
              <a:rPr lang="en-US" dirty="0"/>
              <a:t>Use hinge loss to induce unconstrained optimization</a:t>
            </a:r>
          </a:p>
          <a:p>
            <a:r>
              <a:rPr lang="en-US" dirty="0"/>
              <a:t>Parameter server for SGD-based metric updates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205" y="230189"/>
            <a:ext cx="5315211" cy="12947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416" y="1796577"/>
            <a:ext cx="558800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544" y="2982634"/>
            <a:ext cx="5996871" cy="6437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237" y="3898090"/>
            <a:ext cx="6385177" cy="194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92911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AEE2A-0949-C10F-332A-22D23D778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6237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13C40-11C3-1D53-852C-74D5ECCE6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79425-5176-F08C-D701-7218706E2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true/false</a:t>
            </a:r>
          </a:p>
          <a:p>
            <a:r>
              <a:rPr lang="en-US" dirty="0"/>
              <a:t>Some short answer</a:t>
            </a:r>
          </a:p>
          <a:p>
            <a:r>
              <a:rPr lang="en-US" dirty="0"/>
              <a:t>Some multi-part problems (like the </a:t>
            </a:r>
            <a:r>
              <a:rPr lang="en-US" dirty="0" err="1"/>
              <a:t>homeworks</a:t>
            </a:r>
            <a:r>
              <a:rPr lang="en-US" dirty="0"/>
              <a:t>)</a:t>
            </a:r>
          </a:p>
          <a:p>
            <a:r>
              <a:rPr lang="en-US" dirty="0"/>
              <a:t>Some “coding” (very short)</a:t>
            </a:r>
          </a:p>
          <a:p>
            <a:endParaRPr lang="en-US" dirty="0"/>
          </a:p>
          <a:p>
            <a:r>
              <a:rPr lang="en-US" b="1" dirty="0"/>
              <a:t>Thursday, Oct 12</a:t>
            </a:r>
            <a:r>
              <a:rPr lang="en-US" dirty="0"/>
              <a:t> (normal lecture time, normal lecture location)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469643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656C-9FEE-94EB-BE2B-A322E1C48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1A370-E469-2905-624A-F6927F8EB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624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Teams! (2-4 people)</a:t>
            </a:r>
          </a:p>
          <a:p>
            <a:r>
              <a:rPr lang="en-US" dirty="0"/>
              <a:t>~1.5 </a:t>
            </a:r>
            <a:r>
              <a:rPr lang="en-US" dirty="0" err="1"/>
              <a:t>homeworks</a:t>
            </a:r>
            <a:r>
              <a:rPr lang="en-US" dirty="0"/>
              <a:t> in scope/size</a:t>
            </a:r>
          </a:p>
          <a:p>
            <a:r>
              <a:rPr lang="en-US" dirty="0"/>
              <a:t>Some kind of data science + machine learning problem</a:t>
            </a:r>
          </a:p>
          <a:p>
            <a:r>
              <a:rPr lang="en-US" dirty="0"/>
              <a:t>Deliverables (proposal, update #1, update #2, final presentations)</a:t>
            </a:r>
          </a:p>
          <a:p>
            <a:endParaRPr lang="en-US" dirty="0"/>
          </a:p>
          <a:p>
            <a:r>
              <a:rPr lang="en-US" b="1" dirty="0"/>
              <a:t>Proposals: due Tuesday, Oct 17 by 11:59pm</a:t>
            </a:r>
            <a:endParaRPr lang="en-US" dirty="0"/>
          </a:p>
          <a:p>
            <a:pPr lvl="1"/>
            <a:r>
              <a:rPr lang="en-US" dirty="0"/>
              <a:t>1-page (maximum) with </a:t>
            </a:r>
            <a:r>
              <a:rPr lang="en-US" dirty="0" err="1"/>
              <a:t>i</a:t>
            </a:r>
            <a:r>
              <a:rPr lang="en-US" dirty="0"/>
              <a:t>) what problem you’re working on, ii) how you intend to solve it, iii) what your validation plan is (how do you know it worked or didn’t work?).</a:t>
            </a:r>
          </a:p>
          <a:p>
            <a:pPr lvl="1"/>
            <a:r>
              <a:rPr lang="en-US" dirty="0"/>
              <a:t>Only 1 submission needed per team, should include names of your teammates</a:t>
            </a:r>
          </a:p>
        </p:txBody>
      </p:sp>
    </p:spTree>
    <p:extLst>
      <p:ext uri="{BB962C8B-B14F-4D97-AF65-F5344CB8AC3E}">
        <p14:creationId xmlns:p14="http://schemas.microsoft.com/office/powerpoint/2010/main" val="24869667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8CEF8-3F2E-1F31-5DE1-BBC7C1407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IOB Symposium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BC6B2-3128-EB55-561E-1E13F3FB1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https://iob.uga.edu/symposium2023/</a:t>
            </a:r>
            <a:r>
              <a:rPr lang="en-US" dirty="0"/>
              <a:t> (posted in #lounge)</a:t>
            </a:r>
          </a:p>
          <a:p>
            <a:r>
              <a:rPr lang="en-US" dirty="0"/>
              <a:t>Oct 16-17</a:t>
            </a:r>
          </a:p>
          <a:p>
            <a:endParaRPr lang="en-US" dirty="0"/>
          </a:p>
          <a:p>
            <a:r>
              <a:rPr lang="en-US" b="1" dirty="0"/>
              <a:t>No class on Monday, Oct 16 or Tuesday, Oct 17</a:t>
            </a:r>
          </a:p>
          <a:p>
            <a:r>
              <a:rPr lang="en-US" b="1" dirty="0"/>
              <a:t>Class as usual on Thursday, Oct 19</a:t>
            </a:r>
          </a:p>
          <a:p>
            <a:pPr lvl="1"/>
            <a:r>
              <a:rPr lang="en-US"/>
              <a:t>A workshop!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B054FA-E1E4-690D-76D5-A96509661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830" y="116349"/>
            <a:ext cx="7292454" cy="182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7141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Xing, Eric P., Michael I. Jordan, Stuart J. Russell, and Andrew Y. Ng. “Distance metric learning with application to clustering with side-information” </a:t>
            </a:r>
            <a:r>
              <a:rPr lang="en-US" dirty="0">
                <a:hlinkClick r:id="rId2"/>
              </a:rPr>
              <a:t>http://papers.nips.cc/paper/2164-distance-metric-learning-with-application-to-clustering-with-side-information.pdf</a:t>
            </a:r>
            <a:endParaRPr lang="en-US" dirty="0"/>
          </a:p>
          <a:p>
            <a:r>
              <a:rPr lang="en-US" dirty="0" err="1"/>
              <a:t>Teney</a:t>
            </a:r>
            <a:r>
              <a:rPr lang="en-US" dirty="0"/>
              <a:t>, Damien, Matthew Brown, Dmitry Kit, and Peter Hall. “Learning similarity metrics for dynamic scene segmentation” </a:t>
            </a:r>
            <a:r>
              <a:rPr lang="en-US" dirty="0">
                <a:hlinkClick r:id="rId3"/>
              </a:rPr>
              <a:t>http://www.cv-foundation.org/openaccess/content_cvpr_2015/papers/Teney_Learning_Similarity_Metrics_2015_CVPR_paper.pdf</a:t>
            </a:r>
            <a:r>
              <a:rPr lang="en-US" dirty="0"/>
              <a:t> </a:t>
            </a:r>
          </a:p>
          <a:p>
            <a:r>
              <a:rPr lang="en-US" dirty="0"/>
              <a:t>Oh Song, Hyun, Yu Xiang, Stefanie </a:t>
            </a:r>
            <a:r>
              <a:rPr lang="en-US" dirty="0" err="1"/>
              <a:t>Jegelka</a:t>
            </a:r>
            <a:r>
              <a:rPr lang="en-US" dirty="0"/>
              <a:t>, and Silvio </a:t>
            </a:r>
            <a:r>
              <a:rPr lang="en-US" dirty="0" err="1"/>
              <a:t>Savarese</a:t>
            </a:r>
            <a:r>
              <a:rPr lang="en-US" dirty="0"/>
              <a:t>. “Deep metric learning via lifted structured feature embedding” </a:t>
            </a:r>
            <a:r>
              <a:rPr lang="en-US" dirty="0">
                <a:hlinkClick r:id="rId4"/>
              </a:rPr>
              <a:t>http://www.cv-foundation.org/openaccess/content_cvpr_2016/papers/Song_Deep_Metric_Learning_CVPR_2016_paper.pdf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708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D6D89-10EC-FCC7-1765-C4597F7C4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7AD701-25C0-E45D-A28C-3DD2E9E4A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121861" cy="4351338"/>
          </a:xfrm>
        </p:spPr>
        <p:txBody>
          <a:bodyPr>
            <a:normAutofit/>
          </a:bodyPr>
          <a:lstStyle/>
          <a:p>
            <a:r>
              <a:rPr lang="en-US" sz="2400" dirty="0"/>
              <a:t>From Vicki </a:t>
            </a:r>
            <a:r>
              <a:rPr lang="en-US" sz="2400" dirty="0" err="1"/>
              <a:t>Boykis</a:t>
            </a:r>
            <a:r>
              <a:rPr lang="en-US" sz="2400" dirty="0"/>
              <a:t>’ “What Are Embeddings” (2023)</a:t>
            </a:r>
          </a:p>
          <a:p>
            <a:r>
              <a:rPr lang="en-US" sz="2400" dirty="0"/>
              <a:t>Transformation</a:t>
            </a:r>
          </a:p>
          <a:p>
            <a:r>
              <a:rPr lang="en-US" sz="2400" dirty="0"/>
              <a:t>Compression</a:t>
            </a:r>
          </a:p>
          <a:p>
            <a:r>
              <a:rPr lang="en-US" sz="2400" dirty="0"/>
              <a:t>Representation</a:t>
            </a:r>
          </a:p>
        </p:txBody>
      </p:sp>
      <p:pic>
        <p:nvPicPr>
          <p:cNvPr id="5" name="Picture 4" descr="A close-up of a text&#10;&#10;Description automatically generated">
            <a:extLst>
              <a:ext uri="{FF2B5EF4-FFF2-40B4-BE49-F238E27FC236}">
                <a16:creationId xmlns:a16="http://schemas.microsoft.com/office/drawing/2014/main" id="{5DEFD429-C905-5AD2-5EEF-CC0CFCC03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061" y="1127644"/>
            <a:ext cx="7772400" cy="536523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75F7E3F-1913-2DD0-3C82-AF12BB3E5E68}"/>
              </a:ext>
            </a:extLst>
          </p:cNvPr>
          <p:cNvSpPr/>
          <p:nvPr/>
        </p:nvSpPr>
        <p:spPr>
          <a:xfrm>
            <a:off x="4078013" y="917439"/>
            <a:ext cx="1597574" cy="773249"/>
          </a:xfrm>
          <a:prstGeom prst="ellipse">
            <a:avLst/>
          </a:prstGeom>
          <a:noFill/>
          <a:ln w="476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03630BE-CBDD-E8CF-8536-9D753FD1FE28}"/>
              </a:ext>
            </a:extLst>
          </p:cNvPr>
          <p:cNvSpPr/>
          <p:nvPr/>
        </p:nvSpPr>
        <p:spPr>
          <a:xfrm>
            <a:off x="4078012" y="2134051"/>
            <a:ext cx="3426374" cy="908186"/>
          </a:xfrm>
          <a:prstGeom prst="ellipse">
            <a:avLst/>
          </a:prstGeom>
          <a:noFill/>
          <a:ln w="476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04EA23-38FF-23F3-94E4-4D0801B8F114}"/>
              </a:ext>
            </a:extLst>
          </p:cNvPr>
          <p:cNvSpPr/>
          <p:nvPr/>
        </p:nvSpPr>
        <p:spPr>
          <a:xfrm>
            <a:off x="4214646" y="4313463"/>
            <a:ext cx="7517815" cy="908186"/>
          </a:xfrm>
          <a:prstGeom prst="ellipse">
            <a:avLst/>
          </a:prstGeom>
          <a:noFill/>
          <a:ln w="476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35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Strategies (non-DL)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Principal Components Analysis (PCA)</a:t>
            </a:r>
          </a:p>
          <a:p>
            <a:pPr lvl="1"/>
            <a:r>
              <a:rPr lang="en-US" b="1" dirty="0"/>
              <a:t>Sparse &amp; Kernel PCA (next Tuesday!)</a:t>
            </a:r>
          </a:p>
          <a:p>
            <a:r>
              <a:rPr lang="en-US" dirty="0"/>
              <a:t>Independent Components Analysis (ICA)</a:t>
            </a:r>
          </a:p>
          <a:p>
            <a:r>
              <a:rPr lang="en-US" dirty="0"/>
              <a:t>Non-negative Matrix Factorization (NMF)</a:t>
            </a:r>
          </a:p>
          <a:p>
            <a:r>
              <a:rPr lang="en-US" dirty="0"/>
              <a:t>Locally-linear </a:t>
            </a:r>
            <a:r>
              <a:rPr lang="en-US" dirty="0" err="1"/>
              <a:t>Embeddings</a:t>
            </a:r>
            <a:r>
              <a:rPr lang="en-US" dirty="0"/>
              <a:t> (LLE)</a:t>
            </a:r>
          </a:p>
          <a:p>
            <a:r>
              <a:rPr lang="en-US" b="1" dirty="0"/>
              <a:t>Dictionary Learning</a:t>
            </a:r>
            <a:r>
              <a:rPr lang="en-US" dirty="0"/>
              <a:t> </a:t>
            </a:r>
            <a:r>
              <a:rPr lang="en-US" b="1" dirty="0"/>
              <a:t>(next!)</a:t>
            </a:r>
          </a:p>
        </p:txBody>
      </p:sp>
      <p:sp>
        <p:nvSpPr>
          <p:cNvPr id="4" name="Left Arrow 3"/>
          <p:cNvSpPr/>
          <p:nvPr/>
        </p:nvSpPr>
        <p:spPr>
          <a:xfrm>
            <a:off x="7772400" y="1295400"/>
            <a:ext cx="2133600" cy="1320800"/>
          </a:xfrm>
          <a:prstGeom prst="leftArrow">
            <a:avLst>
              <a:gd name="adj1" fmla="val 5636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Linear</a:t>
            </a:r>
          </a:p>
        </p:txBody>
      </p:sp>
      <p:sp>
        <p:nvSpPr>
          <p:cNvPr id="5" name="Left Arrow 4"/>
          <p:cNvSpPr/>
          <p:nvPr/>
        </p:nvSpPr>
        <p:spPr>
          <a:xfrm>
            <a:off x="7772400" y="1825625"/>
            <a:ext cx="2133600" cy="1320800"/>
          </a:xfrm>
          <a:prstGeom prst="leftArrow">
            <a:avLst>
              <a:gd name="adj1" fmla="val 5636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Sparse &amp; Nonlinear</a:t>
            </a:r>
          </a:p>
        </p:txBody>
      </p:sp>
      <p:sp>
        <p:nvSpPr>
          <p:cNvPr id="6" name="Left Arrow 5"/>
          <p:cNvSpPr/>
          <p:nvPr/>
        </p:nvSpPr>
        <p:spPr>
          <a:xfrm>
            <a:off x="7772400" y="2308225"/>
            <a:ext cx="2133600" cy="1320800"/>
          </a:xfrm>
          <a:prstGeom prst="leftArrow">
            <a:avLst>
              <a:gd name="adj1" fmla="val 5636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Non-Gaussian</a:t>
            </a:r>
          </a:p>
        </p:txBody>
      </p:sp>
      <p:sp>
        <p:nvSpPr>
          <p:cNvPr id="7" name="Left Arrow 6"/>
          <p:cNvSpPr/>
          <p:nvPr/>
        </p:nvSpPr>
        <p:spPr>
          <a:xfrm>
            <a:off x="7772400" y="2751137"/>
            <a:ext cx="2133600" cy="1320800"/>
          </a:xfrm>
          <a:prstGeom prst="leftArrow">
            <a:avLst>
              <a:gd name="adj1" fmla="val 5636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Non-negative</a:t>
            </a:r>
          </a:p>
        </p:txBody>
      </p:sp>
      <p:sp>
        <p:nvSpPr>
          <p:cNvPr id="8" name="Left Arrow 7"/>
          <p:cNvSpPr/>
          <p:nvPr/>
        </p:nvSpPr>
        <p:spPr>
          <a:xfrm>
            <a:off x="7772400" y="3281362"/>
            <a:ext cx="2133600" cy="1320800"/>
          </a:xfrm>
          <a:prstGeom prst="leftArrow">
            <a:avLst>
              <a:gd name="adj1" fmla="val 5636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Nonlinear</a:t>
            </a:r>
          </a:p>
        </p:txBody>
      </p:sp>
      <p:sp>
        <p:nvSpPr>
          <p:cNvPr id="9" name="Left Arrow 8"/>
          <p:cNvSpPr/>
          <p:nvPr/>
        </p:nvSpPr>
        <p:spPr>
          <a:xfrm>
            <a:off x="7772400" y="3763962"/>
            <a:ext cx="2133600" cy="1320800"/>
          </a:xfrm>
          <a:prstGeom prst="leftArrow">
            <a:avLst>
              <a:gd name="adj1" fmla="val 5636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Sparse &amp; Nonlinear</a:t>
            </a:r>
          </a:p>
        </p:txBody>
      </p:sp>
      <p:sp>
        <p:nvSpPr>
          <p:cNvPr id="10" name="Explosion 1 9"/>
          <p:cNvSpPr/>
          <p:nvPr/>
        </p:nvSpPr>
        <p:spPr>
          <a:xfrm>
            <a:off x="355600" y="4737099"/>
            <a:ext cx="11480800" cy="1922463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Million Dollar Question:</a:t>
            </a:r>
          </a:p>
          <a:p>
            <a:pPr algn="ctr"/>
            <a:r>
              <a:rPr lang="en-US" sz="2800" dirty="0"/>
              <a:t>How do you know the embedding is </a:t>
            </a:r>
            <a:r>
              <a:rPr lang="en-US" sz="2800" b="1" dirty="0"/>
              <a:t>right?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3344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Embeddings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4125100" cy="5032375"/>
          </a:xfrm>
        </p:spPr>
        <p:txBody>
          <a:bodyPr>
            <a:normAutofit/>
          </a:bodyPr>
          <a:lstStyle/>
          <a:p>
            <a:r>
              <a:rPr lang="en-US" dirty="0"/>
              <a:t>If you’re performing </a:t>
            </a:r>
            <a:r>
              <a:rPr lang="en-US" b="1" dirty="0"/>
              <a:t>classification</a:t>
            </a:r>
            <a:r>
              <a:rPr lang="en-US" dirty="0"/>
              <a:t>, it’s pretty easy to know if your embedding is “right”</a:t>
            </a:r>
          </a:p>
          <a:p>
            <a:endParaRPr lang="en-US" dirty="0"/>
          </a:p>
          <a:p>
            <a:r>
              <a:rPr lang="en-US" dirty="0"/>
              <a:t>Error decreases? </a:t>
            </a:r>
          </a:p>
          <a:p>
            <a:r>
              <a:rPr lang="en-US" dirty="0"/>
              <a:t>Error increases?</a:t>
            </a:r>
          </a:p>
          <a:p>
            <a:endParaRPr lang="en-US" dirty="0"/>
          </a:p>
          <a:p>
            <a:r>
              <a:rPr lang="en-US" dirty="0"/>
              <a:t>What about </a:t>
            </a:r>
            <a:r>
              <a:rPr lang="en-US" b="1" dirty="0"/>
              <a:t>unsupervised learning?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030" y="876300"/>
            <a:ext cx="6908169" cy="3390900"/>
          </a:xfrm>
          <a:prstGeom prst="rect">
            <a:avLst/>
          </a:prstGeom>
        </p:spPr>
      </p:pic>
      <p:sp>
        <p:nvSpPr>
          <p:cNvPr id="5" name="L-Shape 4"/>
          <p:cNvSpPr/>
          <p:nvPr/>
        </p:nvSpPr>
        <p:spPr>
          <a:xfrm rot="18810069">
            <a:off x="4013554" y="3696965"/>
            <a:ext cx="914400" cy="526490"/>
          </a:xfrm>
          <a:prstGeom prst="corner">
            <a:avLst>
              <a:gd name="adj1" fmla="val 26410"/>
              <a:gd name="adj2" fmla="val 291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ross 5"/>
          <p:cNvSpPr/>
          <p:nvPr/>
        </p:nvSpPr>
        <p:spPr>
          <a:xfrm rot="18876847">
            <a:off x="3872661" y="4354964"/>
            <a:ext cx="914400" cy="914400"/>
          </a:xfrm>
          <a:prstGeom prst="plus">
            <a:avLst>
              <a:gd name="adj" fmla="val 4166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245100" y="5156200"/>
            <a:ext cx="7088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>
                <a:solidFill>
                  <a:schemeClr val="accent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0590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Choice of embedding -&gt; Assumptions about the data</a:t>
            </a:r>
          </a:p>
          <a:p>
            <a:endParaRPr lang="en-US" dirty="0"/>
          </a:p>
          <a:p>
            <a:r>
              <a:rPr lang="en-US" b="1" dirty="0"/>
              <a:t>What if we knew something about the data?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“Side information”: </a:t>
            </a:r>
            <a:r>
              <a:rPr lang="en-US" dirty="0"/>
              <a:t>we don’t know what classes/clusters the data belong to, but we do have some notion of similarity</a:t>
            </a:r>
          </a:p>
        </p:txBody>
      </p:sp>
    </p:spTree>
    <p:extLst>
      <p:ext uri="{BB962C8B-B14F-4D97-AF65-F5344CB8AC3E}">
        <p14:creationId xmlns:p14="http://schemas.microsoft.com/office/powerpoint/2010/main" val="1783594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a set </a:t>
            </a:r>
            <a:r>
              <a:rPr lang="en-US" i="1" dirty="0"/>
              <a:t>S</a:t>
            </a:r>
            <a:endParaRPr lang="en-US" dirty="0"/>
          </a:p>
          <a:p>
            <a:pPr lvl="1"/>
            <a:r>
              <a:rPr lang="en-US" dirty="0"/>
              <a:t>for every pair 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 and </a:t>
            </a:r>
            <a:r>
              <a:rPr lang="en-US" i="1" dirty="0" err="1"/>
              <a:t>x</a:t>
            </a:r>
            <a:r>
              <a:rPr lang="en-US" i="1" baseline="-25000" dirty="0" err="1"/>
              <a:t>j</a:t>
            </a:r>
            <a:r>
              <a:rPr lang="en-US" dirty="0"/>
              <a:t> that are similar, we put this pair in </a:t>
            </a:r>
            <a:r>
              <a:rPr lang="en-US" i="1" dirty="0"/>
              <a:t>S</a:t>
            </a:r>
          </a:p>
          <a:p>
            <a:r>
              <a:rPr lang="en-US" dirty="0"/>
              <a:t>”Similar” is user-defined; can mean anything</a:t>
            </a:r>
          </a:p>
          <a:p>
            <a:r>
              <a:rPr lang="en-US" dirty="0"/>
              <a:t>Likewise have a set </a:t>
            </a:r>
            <a:r>
              <a:rPr lang="en-US" i="1" dirty="0"/>
              <a:t>D</a:t>
            </a:r>
            <a:endParaRPr lang="en-US" dirty="0"/>
          </a:p>
          <a:p>
            <a:pPr lvl="1"/>
            <a:r>
              <a:rPr lang="en-US" dirty="0"/>
              <a:t>for every pair 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 and </a:t>
            </a:r>
            <a:r>
              <a:rPr lang="en-US" i="1" dirty="0" err="1"/>
              <a:t>x</a:t>
            </a:r>
            <a:r>
              <a:rPr lang="en-US" i="1" baseline="-25000" dirty="0" err="1"/>
              <a:t>j</a:t>
            </a:r>
            <a:r>
              <a:rPr lang="en-US" dirty="0"/>
              <a:t> that are </a:t>
            </a:r>
            <a:r>
              <a:rPr lang="en-US" b="1" dirty="0"/>
              <a:t>dis</a:t>
            </a:r>
            <a:r>
              <a:rPr lang="en-US" dirty="0"/>
              <a:t>similar, we put this pair in </a:t>
            </a:r>
            <a:r>
              <a:rPr lang="en-US" i="1" dirty="0"/>
              <a:t>D</a:t>
            </a:r>
            <a:endParaRPr lang="en-US" dirty="0"/>
          </a:p>
          <a:p>
            <a:pPr lvl="1"/>
            <a:r>
              <a:rPr lang="en-US" dirty="0"/>
              <a:t>can consist of every pair not in </a:t>
            </a:r>
            <a:r>
              <a:rPr lang="en-US" i="1" dirty="0"/>
              <a:t>S</a:t>
            </a:r>
            <a:r>
              <a:rPr lang="en-US" dirty="0"/>
              <a:t>, or specific pairs if information is available</a:t>
            </a:r>
          </a:p>
          <a:p>
            <a:endParaRPr lang="en-US" dirty="0"/>
          </a:p>
          <a:p>
            <a:r>
              <a:rPr lang="en-US" dirty="0"/>
              <a:t>We have this similarity information; what can we do with it?</a:t>
            </a:r>
          </a:p>
        </p:txBody>
      </p:sp>
    </p:spTree>
    <p:extLst>
      <p:ext uri="{BB962C8B-B14F-4D97-AF65-F5344CB8AC3E}">
        <p14:creationId xmlns:p14="http://schemas.microsoft.com/office/powerpoint/2010/main" val="33034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0000" y="1825624"/>
                <a:ext cx="5572900" cy="52101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Goal: use side-information to </a:t>
                </a:r>
                <a:r>
                  <a:rPr lang="en-US" b="1" dirty="0"/>
                  <a:t>learn a new distance metric</a:t>
                </a:r>
              </a:p>
              <a:p>
                <a:r>
                  <a:rPr lang="en-US" dirty="0"/>
                  <a:t>Encode our side-information in a “metric” </a:t>
                </a:r>
                <a:r>
                  <a:rPr lang="en-US" i="1" dirty="0"/>
                  <a:t>A</a:t>
                </a:r>
              </a:p>
              <a:p>
                <a:r>
                  <a:rPr lang="en-US" dirty="0"/>
                  <a:t>Generalization of Euclidean distance</a:t>
                </a:r>
              </a:p>
              <a:p>
                <a:pPr lvl="1"/>
                <a:r>
                  <a:rPr lang="en-US" dirty="0"/>
                  <a:t>Note when </a:t>
                </a:r>
                <a:r>
                  <a:rPr lang="en-US" i="1" dirty="0"/>
                  <a:t>A = I</a:t>
                </a:r>
                <a:r>
                  <a:rPr lang="en-US" dirty="0"/>
                  <a:t>, this is regular Euclidean distance</a:t>
                </a:r>
              </a:p>
              <a:p>
                <a:pPr lvl="1"/>
                <a:r>
                  <a:rPr lang="en-US" dirty="0"/>
                  <a:t>When </a:t>
                </a:r>
                <a:r>
                  <a:rPr lang="en-US" i="1" dirty="0"/>
                  <a:t>A</a:t>
                </a:r>
                <a:r>
                  <a:rPr lang="en-US" dirty="0"/>
                  <a:t> is diagonal, this is a “weighted” Euclidean distance</a:t>
                </a:r>
              </a:p>
              <a:p>
                <a:pPr lvl="1"/>
                <a:r>
                  <a:rPr lang="en-US" dirty="0"/>
                  <a:t>When data are put through nonlinear basis functions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r>
                  <a:rPr lang="en-US" dirty="0"/>
                  <a:t>, nonlinear metrics can be learned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0000" y="1825624"/>
                <a:ext cx="5572900" cy="5210175"/>
              </a:xfrm>
              <a:blipFill>
                <a:blip r:embed="rId2"/>
                <a:stretch>
                  <a:fillRect l="-2045" t="-1946" r="-1591" b="-1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500" y="1825625"/>
            <a:ext cx="3441700" cy="46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500" y="2789238"/>
            <a:ext cx="2286000" cy="469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500" y="3711575"/>
            <a:ext cx="4381500" cy="825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500" y="5953125"/>
            <a:ext cx="4977219" cy="59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91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webextension1.xml><?xml version="1.0" encoding="utf-8"?>
<we:webextension xmlns:we="http://schemas.microsoft.com/office/webextensions/webextension/2010/11" id="{93997AC6-D85C-7542-8371-471613F6CFDB}">
  <we:reference id="wa104381526" version="1.0.0.2" store="en-US" storeType="OMEX"/>
  <we:alternateReferences>
    <we:reference id="WA104381526" version="1.0.0.2" store="" storeType="OMEX"/>
  </we:alternateReferences>
  <we:properties>
    <we:property name="FormID" value="&quot;HmwhqGNNUkOMO1D6HxR1sUhzaXiMHbdIo3NisdGkGphUNUtFWEZJUzBIVU5DSkpUVFROV0xNU0xXMS4u&quot;"/>
    <we:property name="FormMode" value="&quot;DesignTime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1157</TotalTime>
  <Words>1228</Words>
  <Application>Microsoft Macintosh PowerPoint</Application>
  <PresentationFormat>Widescreen</PresentationFormat>
  <Paragraphs>203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Office Theme</vt:lpstr>
      <vt:lpstr>Embeddings I:  Metric Learning</vt:lpstr>
      <vt:lpstr>Previously…</vt:lpstr>
      <vt:lpstr>Embeddings</vt:lpstr>
      <vt:lpstr>Embeddings</vt:lpstr>
      <vt:lpstr>Embedding Strategies (non-DL)</vt:lpstr>
      <vt:lpstr>Embeddings</vt:lpstr>
      <vt:lpstr>Assumptions</vt:lpstr>
      <vt:lpstr>Side Information</vt:lpstr>
      <vt:lpstr>Distance Metrics</vt:lpstr>
      <vt:lpstr>Distance Metrics</vt:lpstr>
      <vt:lpstr>Form of a Metric</vt:lpstr>
      <vt:lpstr>Learning a Metric (1)</vt:lpstr>
      <vt:lpstr>Learning a Metric (2)</vt:lpstr>
      <vt:lpstr>PowerPoint Presentation</vt:lpstr>
      <vt:lpstr>Aside!</vt:lpstr>
      <vt:lpstr>Learning a Metric (3)</vt:lpstr>
      <vt:lpstr>Learning a Metric</vt:lpstr>
      <vt:lpstr>Convex Optimization</vt:lpstr>
      <vt:lpstr>Convex Optimization</vt:lpstr>
      <vt:lpstr>Constraint Reformulation</vt:lpstr>
      <vt:lpstr>GA + IP</vt:lpstr>
      <vt:lpstr>GA + IP</vt:lpstr>
      <vt:lpstr>Experiments</vt:lpstr>
      <vt:lpstr>Experiments</vt:lpstr>
      <vt:lpstr>Experiments</vt:lpstr>
      <vt:lpstr>Experiments</vt:lpstr>
      <vt:lpstr>Experiments</vt:lpstr>
      <vt:lpstr>Other Applications</vt:lpstr>
      <vt:lpstr>Other Formulations</vt:lpstr>
      <vt:lpstr>Other Formulations</vt:lpstr>
      <vt:lpstr>Other Formulations</vt:lpstr>
      <vt:lpstr>Questions?</vt:lpstr>
      <vt:lpstr>PowerPoint Presentation</vt:lpstr>
      <vt:lpstr>Midterm Exam</vt:lpstr>
      <vt:lpstr>Final Projects</vt:lpstr>
      <vt:lpstr>IOB Symposium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Metric Learning</dc:title>
  <dc:creator>Shannon Quinn</dc:creator>
  <cp:lastModifiedBy>Shannon Quinn</cp:lastModifiedBy>
  <cp:revision>113</cp:revision>
  <dcterms:created xsi:type="dcterms:W3CDTF">2017-10-09T19:11:55Z</dcterms:created>
  <dcterms:modified xsi:type="dcterms:W3CDTF">2025-02-09T22:12:13Z</dcterms:modified>
</cp:coreProperties>
</file>